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7"/>
  </p:notesMasterIdLst>
  <p:sldIdLst>
    <p:sldId id="256" r:id="rId2"/>
    <p:sldId id="261" r:id="rId3"/>
    <p:sldId id="262" r:id="rId4"/>
    <p:sldId id="263" r:id="rId5"/>
    <p:sldId id="275" r:id="rId6"/>
    <p:sldId id="258" r:id="rId7"/>
    <p:sldId id="273" r:id="rId8"/>
    <p:sldId id="271" r:id="rId9"/>
    <p:sldId id="257" r:id="rId10"/>
    <p:sldId id="274" r:id="rId11"/>
    <p:sldId id="260" r:id="rId12"/>
    <p:sldId id="264" r:id="rId13"/>
    <p:sldId id="265" r:id="rId14"/>
    <p:sldId id="272" r:id="rId15"/>
    <p:sldId id="270" r:id="rId1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3394" autoAdjust="0"/>
  </p:normalViewPr>
  <p:slideViewPr>
    <p:cSldViewPr>
      <p:cViewPr varScale="1">
        <p:scale>
          <a:sx n="86" d="100"/>
          <a:sy n="86" d="100"/>
        </p:scale>
        <p:origin x="1524" y="8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E3C6A9E-B452-4524-A1DD-D1E3E9A8EE84}" type="datetimeFigureOut">
              <a:rPr lang="fa-IR" smtClean="0"/>
              <a:pPr/>
              <a:t>24/09/1441</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B3E9E55-D9A1-4F3D-9F85-F1092E3DC127}" type="slidenum">
              <a:rPr lang="fa-IR" smtClean="0"/>
              <a:pPr/>
              <a:t>‹#›</a:t>
            </a:fld>
            <a:endParaRPr lang="fa-IR"/>
          </a:p>
        </p:txBody>
      </p:sp>
    </p:spTree>
    <p:extLst>
      <p:ext uri="{BB962C8B-B14F-4D97-AF65-F5344CB8AC3E}">
        <p14:creationId xmlns:p14="http://schemas.microsoft.com/office/powerpoint/2010/main" val="363505920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4B1EFCD-DA5C-4CFA-A739-C7F6D463E013}" type="datetime8">
              <a:rPr lang="fa-IR" smtClean="0"/>
              <a:pPr/>
              <a:t>16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9317496-9A9B-46D1-8F79-356076DF58BE}" type="datetime8">
              <a:rPr lang="fa-IR" smtClean="0"/>
              <a:pPr/>
              <a:t>16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FC6649-83FC-4665-A7C4-407C5CB05831}" type="datetime8">
              <a:rPr lang="fa-IR" smtClean="0"/>
              <a:pPr/>
              <a:t>16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04EC963-1766-4BC3-A615-318056744258}" type="datetime8">
              <a:rPr lang="fa-IR" smtClean="0"/>
              <a:pPr/>
              <a:t>16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1C883D-F6D5-4D87-B3A1-931042213EA4}" type="datetime8">
              <a:rPr lang="fa-IR" smtClean="0"/>
              <a:pPr/>
              <a:t>16 مه 20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535DC08-8A2B-4414-BC5D-9ADAD20CFA73}" type="datetime8">
              <a:rPr lang="fa-IR" smtClean="0"/>
              <a:pPr/>
              <a:t>16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4A00C0D0-00EB-4390-8D2E-7FE27E9EECD2}" type="datetime8">
              <a:rPr lang="fa-IR" smtClean="0"/>
              <a:pPr/>
              <a:t>16 مه 20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5221524-4DC3-4599-BAC7-100316300496}" type="datetime8">
              <a:rPr lang="fa-IR" smtClean="0"/>
              <a:pPr/>
              <a:t>16 مه 20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7CFF91-029E-4A7F-A5C1-52301A5C1379}" type="datetime8">
              <a:rPr lang="fa-IR" smtClean="0"/>
              <a:pPr/>
              <a:t>16 مه 20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4D6F1B-47BE-434D-A849-2F431E652704}" type="datetime8">
              <a:rPr lang="fa-IR" smtClean="0"/>
              <a:pPr/>
              <a:t>16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EABA73-C9F4-4186-8A4F-5966539310DD}" type="datetime8">
              <a:rPr lang="fa-IR" smtClean="0"/>
              <a:pPr/>
              <a:t>16 مه 20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AF02E1-66C6-43E8-B8E8-A59C3DEE2E78}"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8FB3B24-3EC4-4C14-9C65-92BE7A756678}" type="datetime8">
              <a:rPr lang="fa-IR" smtClean="0"/>
              <a:pPr/>
              <a:t>16 مه 20</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2AF02E1-66C6-43E8-B8E8-A59C3DEE2E78}"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audio" Target="../media/media11.m4a"/><Relationship Id="rId2" Type="http://schemas.microsoft.com/office/2007/relationships/media" Target="../media/media11.m4a"/><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DELL\Desktop\m1.m4a"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fa-IR" dirty="0" smtClean="0">
                <a:cs typeface="B Yagut" pitchFamily="2" charset="-78"/>
              </a:rPr>
              <a:t/>
            </a:r>
            <a:br>
              <a:rPr lang="fa-IR" dirty="0" smtClean="0">
                <a:cs typeface="B Yagut" pitchFamily="2" charset="-78"/>
              </a:rPr>
            </a:br>
            <a:r>
              <a:rPr lang="fa-IR" dirty="0">
                <a:cs typeface="B Yagut" pitchFamily="2" charset="-78"/>
              </a:rPr>
              <a:t/>
            </a:r>
            <a:br>
              <a:rPr lang="fa-IR" dirty="0">
                <a:cs typeface="B Yagut" pitchFamily="2" charset="-78"/>
              </a:rPr>
            </a:br>
            <a:r>
              <a:rPr lang="fa-IR" dirty="0" smtClean="0">
                <a:cs typeface="B Yagut" pitchFamily="2" charset="-78"/>
              </a:rPr>
              <a:t/>
            </a:r>
            <a:br>
              <a:rPr lang="fa-IR" dirty="0" smtClean="0">
                <a:cs typeface="B Yagut" pitchFamily="2" charset="-78"/>
              </a:rPr>
            </a:br>
            <a:r>
              <a:rPr lang="fa-IR" dirty="0">
                <a:cs typeface="B Yagut" pitchFamily="2" charset="-78"/>
              </a:rPr>
              <a:t/>
            </a:r>
            <a:br>
              <a:rPr lang="fa-IR" dirty="0">
                <a:cs typeface="B Yagut" pitchFamily="2" charset="-78"/>
              </a:rPr>
            </a:br>
            <a:r>
              <a:rPr lang="fa-IR" dirty="0" smtClean="0">
                <a:cs typeface="B Yagut" pitchFamily="2" charset="-78"/>
              </a:rPr>
              <a:t/>
            </a:r>
            <a:br>
              <a:rPr lang="fa-IR" dirty="0" smtClean="0">
                <a:cs typeface="B Yagut" pitchFamily="2" charset="-78"/>
              </a:rPr>
            </a:br>
            <a:r>
              <a:rPr lang="fa-IR" dirty="0" smtClean="0">
                <a:cs typeface="B Yagut" pitchFamily="2" charset="-78"/>
              </a:rPr>
              <a:t>بهداشت دهان ودندان</a:t>
            </a:r>
            <a:endParaRPr lang="fa-IR" dirty="0">
              <a:cs typeface="B Yagut" pitchFamily="2" charset="-78"/>
            </a:endParaRPr>
          </a:p>
        </p:txBody>
      </p:sp>
      <p:sp>
        <p:nvSpPr>
          <p:cNvPr id="5" name="Content Placeholder 4"/>
          <p:cNvSpPr>
            <a:spLocks noGrp="1"/>
          </p:cNvSpPr>
          <p:nvPr>
            <p:ph idx="1"/>
          </p:nvPr>
        </p:nvSpPr>
        <p:spPr/>
        <p:txBody>
          <a:bodyPr>
            <a:normAutofit/>
          </a:bodyPr>
          <a:lstStyle/>
          <a:p>
            <a:pPr>
              <a:buNone/>
            </a:pPr>
            <a:r>
              <a:rPr lang="fa-IR" sz="3600" dirty="0" smtClean="0"/>
              <a:t>   </a:t>
            </a:r>
          </a:p>
          <a:p>
            <a:pPr algn="l">
              <a:buNone/>
            </a:pPr>
            <a:endParaRPr lang="fa-IR" sz="3600" dirty="0" smtClean="0">
              <a:cs typeface="B Yagut" pitchFamily="2" charset="-78"/>
            </a:endParaRPr>
          </a:p>
          <a:p>
            <a:pPr algn="ctr">
              <a:buNone/>
            </a:pPr>
            <a:endParaRPr lang="fa-IR" sz="3600" dirty="0" smtClean="0"/>
          </a:p>
          <a:p>
            <a:pPr>
              <a:buNone/>
            </a:pPr>
            <a:r>
              <a:rPr lang="fa-IR" sz="3600" dirty="0" smtClean="0"/>
              <a:t>            </a:t>
            </a:r>
            <a:r>
              <a:rPr lang="fa-IR" sz="3600" dirty="0" smtClean="0">
                <a:cs typeface="B Yagut" pitchFamily="2" charset="-78"/>
              </a:rPr>
              <a:t> انجام تمرینات عملی وارنیش فلوراید      </a:t>
            </a:r>
            <a:endParaRPr lang="fa-IR" sz="3600" dirty="0">
              <a:cs typeface="B Yagut" pitchFamily="2" charset="-78"/>
            </a:endParaRPr>
          </a:p>
        </p:txBody>
      </p:sp>
      <p:sp>
        <p:nvSpPr>
          <p:cNvPr id="6" name="Slide Number Placeholder 5"/>
          <p:cNvSpPr>
            <a:spLocks noGrp="1"/>
          </p:cNvSpPr>
          <p:nvPr>
            <p:ph type="sldNum" sz="quarter" idx="12"/>
          </p:nvPr>
        </p:nvSpPr>
        <p:spPr/>
        <p:txBody>
          <a:bodyPr/>
          <a:lstStyle/>
          <a:p>
            <a:fld id="{82AF02E1-66C6-43E8-B8E8-A59C3DEE2E78}" type="slidenum">
              <a:rPr lang="fa-IR" smtClean="0"/>
              <a:pPr/>
              <a:t>1</a:t>
            </a:fld>
            <a:endParaRPr lang="fa-IR"/>
          </a:p>
        </p:txBody>
      </p:sp>
      <p:pic>
        <p:nvPicPr>
          <p:cNvPr id="2" name="vo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077200" y="5987752"/>
            <a:ext cx="609600" cy="609600"/>
          </a:xfrm>
          <a:prstGeom prst="rect">
            <a:avLst/>
          </a:prstGeom>
        </p:spPr>
      </p:pic>
    </p:spTree>
  </p:cSld>
  <p:clrMapOvr>
    <a:masterClrMapping/>
  </p:clrMapOvr>
  <p:transition spd="slow" advTm="122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48" objId="2"/>
        <p14:stopEvt time="11228"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6250706"/>
          </a:xfrm>
        </p:spPr>
        <p:txBody>
          <a:bodyPr/>
          <a:lstStyle/>
          <a:p>
            <a:endParaRPr lang="fa-IR" dirty="0"/>
          </a:p>
        </p:txBody>
      </p:sp>
      <p:sp>
        <p:nvSpPr>
          <p:cNvPr id="4" name="Slide Number Placeholder 3"/>
          <p:cNvSpPr>
            <a:spLocks noGrp="1"/>
          </p:cNvSpPr>
          <p:nvPr>
            <p:ph type="sldNum" sz="quarter" idx="12"/>
          </p:nvPr>
        </p:nvSpPr>
        <p:spPr/>
        <p:txBody>
          <a:bodyPr/>
          <a:lstStyle/>
          <a:p>
            <a:fld id="{82AF02E1-66C6-43E8-B8E8-A59C3DEE2E78}" type="slidenum">
              <a:rPr lang="fa-IR" smtClean="0"/>
              <a:pPr/>
              <a:t>10</a:t>
            </a:fld>
            <a:endParaRPr lang="fa-IR"/>
          </a:p>
        </p:txBody>
      </p:sp>
      <p:pic>
        <p:nvPicPr>
          <p:cNvPr id="2050" name="Picture 2" descr="C:\Users\DELL\Desktop\index.jpg"/>
          <p:cNvPicPr>
            <a:picLocks noGrp="1" noChangeAspect="1" noChangeArrowheads="1"/>
          </p:cNvPicPr>
          <p:nvPr>
            <p:ph idx="4294967295"/>
          </p:nvPr>
        </p:nvPicPr>
        <p:blipFill>
          <a:blip r:embed="rId2" cstate="print"/>
          <a:srcRect/>
          <a:stretch>
            <a:fillRect/>
          </a:stretch>
        </p:blipFill>
        <p:spPr bwMode="auto">
          <a:xfrm>
            <a:off x="971600" y="1052736"/>
            <a:ext cx="7272808" cy="4752528"/>
          </a:xfrm>
          <a:prstGeom prst="rect">
            <a:avLst/>
          </a:prstGeom>
          <a:noFill/>
        </p:spPr>
      </p:pic>
    </p:spTree>
  </p:cSld>
  <p:clrMapOvr>
    <a:masterClrMapping/>
  </p:clrMapOvr>
  <p:transition spd="slow" advTm="78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nSpc>
                <a:spcPct val="150000"/>
              </a:lnSpc>
            </a:pPr>
            <a:r>
              <a:rPr lang="fa-IR" sz="4000" dirty="0" smtClean="0">
                <a:cs typeface="B Yagut" pitchFamily="2" charset="-78"/>
              </a:rPr>
              <a:t>آموزش های بعد از انجام وارنیش فلوراید</a:t>
            </a:r>
            <a:endParaRPr lang="fa-IR" sz="4000" dirty="0">
              <a:cs typeface="B Yagut" pitchFamily="2" charset="-78"/>
            </a:endParaRPr>
          </a:p>
        </p:txBody>
      </p:sp>
      <p:sp>
        <p:nvSpPr>
          <p:cNvPr id="6" name="Content Placeholder 5"/>
          <p:cNvSpPr>
            <a:spLocks noGrp="1"/>
          </p:cNvSpPr>
          <p:nvPr>
            <p:ph idx="1"/>
          </p:nvPr>
        </p:nvSpPr>
        <p:spPr/>
        <p:txBody>
          <a:bodyPr>
            <a:noAutofit/>
          </a:bodyPr>
          <a:lstStyle/>
          <a:p>
            <a:pPr algn="just">
              <a:lnSpc>
                <a:spcPct val="150000"/>
              </a:lnSpc>
              <a:buFont typeface="Wingdings" pitchFamily="2" charset="2"/>
              <a:buChar char="Ø"/>
            </a:pPr>
            <a:r>
              <a:rPr lang="fa-IR" sz="2700" dirty="0" smtClean="0">
                <a:cs typeface="B Yagut" pitchFamily="2" charset="-78"/>
              </a:rPr>
              <a:t> کودک 2 تا 4 ساعت پس از فلوراید تراپی نباید چیزی بخورد.</a:t>
            </a:r>
          </a:p>
          <a:p>
            <a:pPr algn="just">
              <a:lnSpc>
                <a:spcPct val="150000"/>
              </a:lnSpc>
              <a:buFont typeface="Wingdings" pitchFamily="2" charset="2"/>
              <a:buChar char="Ø"/>
            </a:pPr>
            <a:r>
              <a:rPr lang="fa-IR" sz="2700" dirty="0" smtClean="0">
                <a:cs typeface="B Yagut" pitchFamily="2" charset="-78"/>
              </a:rPr>
              <a:t>در همان روز وارنیش فلوراید بهتر است غذاهای نرم خورده شود.</a:t>
            </a:r>
          </a:p>
          <a:p>
            <a:pPr>
              <a:lnSpc>
                <a:spcPct val="150000"/>
              </a:lnSpc>
              <a:buFont typeface="Wingdings" pitchFamily="2" charset="2"/>
              <a:buChar char="Ø"/>
            </a:pPr>
            <a:r>
              <a:rPr lang="fa-IR" sz="2700" dirty="0" smtClean="0">
                <a:cs typeface="B Yagut" pitchFamily="2" charset="-78"/>
              </a:rPr>
              <a:t>تا 24 ساعت پس از انجام وارنیش فلوراید از مسواک و نخ دندان استفاده نشود.</a:t>
            </a:r>
            <a:br>
              <a:rPr lang="fa-IR" sz="2700" dirty="0" smtClean="0">
                <a:cs typeface="B Yagut" pitchFamily="2" charset="-78"/>
              </a:rPr>
            </a:br>
            <a:r>
              <a:rPr lang="fa-IR" sz="2700" dirty="0" smtClean="0">
                <a:cs typeface="B Yagut" pitchFamily="2" charset="-78"/>
              </a:rPr>
              <a:t/>
            </a:r>
            <a:br>
              <a:rPr lang="fa-IR" sz="2700" dirty="0" smtClean="0">
                <a:cs typeface="B Yagut" pitchFamily="2" charset="-78"/>
              </a:rPr>
            </a:br>
            <a:endParaRPr lang="fa-IR" sz="2700" dirty="0" smtClean="0"/>
          </a:p>
        </p:txBody>
      </p:sp>
      <p:sp>
        <p:nvSpPr>
          <p:cNvPr id="5" name="Slide Number Placeholder 4"/>
          <p:cNvSpPr>
            <a:spLocks noGrp="1"/>
          </p:cNvSpPr>
          <p:nvPr>
            <p:ph type="sldNum" sz="quarter" idx="12"/>
          </p:nvPr>
        </p:nvSpPr>
        <p:spPr/>
        <p:txBody>
          <a:bodyPr/>
          <a:lstStyle/>
          <a:p>
            <a:fld id="{82AF02E1-66C6-43E8-B8E8-A59C3DEE2E78}" type="slidenum">
              <a:rPr lang="fa-IR" smtClean="0"/>
              <a:pPr/>
              <a:t>11</a:t>
            </a:fld>
            <a:endParaRPr lang="fa-IR"/>
          </a:p>
        </p:txBody>
      </p:sp>
      <p:pic>
        <p:nvPicPr>
          <p:cNvPr id="2" name="vo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077200" y="5326486"/>
            <a:ext cx="609600" cy="609600"/>
          </a:xfrm>
          <a:prstGeom prst="rect">
            <a:avLst/>
          </a:prstGeom>
        </p:spPr>
      </p:pic>
    </p:spTree>
  </p:cSld>
  <p:clrMapOvr>
    <a:masterClrMapping/>
  </p:clrMapOvr>
  <p:transition spd="slow" advTm="205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18776"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خلاصه مطالب و نتیجه گیری:</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gn="just">
              <a:lnSpc>
                <a:spcPct val="150000"/>
              </a:lnSpc>
              <a:buNone/>
            </a:pPr>
            <a:r>
              <a:rPr lang="fa-IR" sz="2700" dirty="0" smtClean="0">
                <a:cs typeface="B Yagut" pitchFamily="2" charset="-78"/>
              </a:rPr>
              <a:t>انجام وارنیش فلوراید یکی از راه های پیشگیری از پوسیدگی دندان است، بنابراین بهورز باید وارنیش فلوراید را به طور صحیح انجام دهد و نکات قبل و بعد از انجام وارنیش فلوراید را به درستی آموزش دهد. به این ترتیب که وارنیش از قسمت عقب یک سمت دهان شروع شود و کلیه سطوح دندان آغشته به فلوراید گردد و تا 24 ساعت مسواک و نخ دندان استفاده نشود.</a:t>
            </a:r>
            <a:endParaRPr lang="fa-IR" sz="2700" dirty="0">
              <a:cs typeface="B Yagut" pitchFamily="2" charset="-78"/>
            </a:endParaRPr>
          </a:p>
        </p:txBody>
      </p:sp>
      <p:sp>
        <p:nvSpPr>
          <p:cNvPr id="4" name="Slide Number Placeholder 3"/>
          <p:cNvSpPr>
            <a:spLocks noGrp="1"/>
          </p:cNvSpPr>
          <p:nvPr>
            <p:ph type="sldNum" sz="quarter" idx="12"/>
          </p:nvPr>
        </p:nvSpPr>
        <p:spPr/>
        <p:txBody>
          <a:bodyPr/>
          <a:lstStyle/>
          <a:p>
            <a:fld id="{82AF02E1-66C6-43E8-B8E8-A59C3DEE2E78}" type="slidenum">
              <a:rPr lang="fa-IR" smtClean="0"/>
              <a:pPr/>
              <a:t>12</a:t>
            </a:fld>
            <a:endParaRPr lang="fa-IR"/>
          </a:p>
        </p:txBody>
      </p:sp>
      <p:pic>
        <p:nvPicPr>
          <p:cNvPr id="5" name="vo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382000" y="5520706"/>
            <a:ext cx="609600" cy="609600"/>
          </a:xfrm>
          <a:prstGeom prst="rect">
            <a:avLst/>
          </a:prstGeom>
        </p:spPr>
      </p:pic>
    </p:spTree>
  </p:cSld>
  <p:clrMapOvr>
    <a:masterClrMapping/>
  </p:clrMapOvr>
  <p:transition spd="slow" advTm="330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18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2217" objId="5"/>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پرسش و تمرین:</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nSpc>
                <a:spcPct val="150000"/>
              </a:lnSpc>
              <a:buNone/>
            </a:pPr>
            <a:r>
              <a:rPr lang="fa-IR" sz="2700" dirty="0" smtClean="0">
                <a:cs typeface="B Yagut" pitchFamily="2" charset="-78"/>
              </a:rPr>
              <a:t>1- چگونگی انجام وارنیش فلوراید را توضیح دهید.</a:t>
            </a:r>
          </a:p>
          <a:p>
            <a:pPr>
              <a:lnSpc>
                <a:spcPct val="150000"/>
              </a:lnSpc>
              <a:buNone/>
            </a:pPr>
            <a:r>
              <a:rPr lang="fa-IR" sz="2700" dirty="0" smtClean="0">
                <a:cs typeface="B Yagut" pitchFamily="2" charset="-78"/>
              </a:rPr>
              <a:t>2- وارنیش فلوراید در چه فواصلی باید انجام شود؟</a:t>
            </a:r>
          </a:p>
          <a:p>
            <a:pPr>
              <a:lnSpc>
                <a:spcPct val="150000"/>
              </a:lnSpc>
              <a:buNone/>
            </a:pPr>
            <a:r>
              <a:rPr lang="fa-IR" sz="2700" dirty="0" smtClean="0">
                <a:cs typeface="B Yagut" pitchFamily="2" charset="-78"/>
              </a:rPr>
              <a:t>3- آموزش های قبل و بعد از انجام  وارنیش فلوراید را بیان کنید.</a:t>
            </a:r>
          </a:p>
        </p:txBody>
      </p:sp>
      <p:sp>
        <p:nvSpPr>
          <p:cNvPr id="4" name="Slide Number Placeholder 3"/>
          <p:cNvSpPr>
            <a:spLocks noGrp="1"/>
          </p:cNvSpPr>
          <p:nvPr>
            <p:ph type="sldNum" sz="quarter" idx="12"/>
          </p:nvPr>
        </p:nvSpPr>
        <p:spPr/>
        <p:txBody>
          <a:bodyPr/>
          <a:lstStyle/>
          <a:p>
            <a:fld id="{82AF02E1-66C6-43E8-B8E8-A59C3DEE2E78}" type="slidenum">
              <a:rPr lang="fa-IR" smtClean="0"/>
              <a:pPr/>
              <a:t>13</a:t>
            </a:fld>
            <a:endParaRPr lang="fa-IR"/>
          </a:p>
        </p:txBody>
      </p:sp>
      <p:pic>
        <p:nvPicPr>
          <p:cNvPr id="5" name="vo1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cstate="print"/>
          <a:stretch>
            <a:fillRect/>
          </a:stretch>
        </p:blipFill>
        <p:spPr>
          <a:xfrm>
            <a:off x="8077200" y="5516563"/>
            <a:ext cx="609600" cy="609600"/>
          </a:xfrm>
          <a:prstGeom prst="rect">
            <a:avLst/>
          </a:prstGeom>
        </p:spPr>
      </p:pic>
    </p:spTree>
    <p:custDataLst>
      <p:tags r:id="rId1"/>
    </p:custDataLst>
  </p:cSld>
  <p:clrMapOvr>
    <a:masterClrMapping/>
  </p:clrMapOvr>
  <p:transition spd="slow" advTm="2238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2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1" objId="5"/>
        <p14:stopEvt time="20114" objId="5"/>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فهرست منابع:</a:t>
            </a:r>
            <a:endParaRPr lang="fa-IR" dirty="0">
              <a:cs typeface="B Yagut" pitchFamily="2" charset="-78"/>
            </a:endParaRPr>
          </a:p>
        </p:txBody>
      </p:sp>
      <p:sp>
        <p:nvSpPr>
          <p:cNvPr id="3" name="Content Placeholder 2"/>
          <p:cNvSpPr>
            <a:spLocks noGrp="1"/>
          </p:cNvSpPr>
          <p:nvPr>
            <p:ph idx="1"/>
          </p:nvPr>
        </p:nvSpPr>
        <p:spPr/>
        <p:txBody>
          <a:bodyPr/>
          <a:lstStyle/>
          <a:p>
            <a:pPr marL="514350" indent="-514350" algn="just">
              <a:lnSpc>
                <a:spcPct val="150000"/>
              </a:lnSpc>
              <a:buFont typeface="Wingdings" pitchFamily="2" charset="2"/>
              <a:buChar char="Ø"/>
            </a:pPr>
            <a:r>
              <a:rPr lang="fa-IR" sz="2700" dirty="0" smtClean="0">
                <a:cs typeface="B Yagut" pitchFamily="2" charset="-78"/>
              </a:rPr>
              <a:t>دانستنی های سلامت دهان و دندان ویژه معلمین و مراقبین سلامت سال 94</a:t>
            </a:r>
          </a:p>
          <a:p>
            <a:pPr marL="514350" indent="-514350" algn="just">
              <a:lnSpc>
                <a:spcPct val="150000"/>
              </a:lnSpc>
              <a:buFont typeface="Wingdings" pitchFamily="2" charset="2"/>
              <a:buChar char="Ø"/>
            </a:pPr>
            <a:r>
              <a:rPr lang="fa-IR" sz="2700" dirty="0" smtClean="0">
                <a:cs typeface="B Yagut" pitchFamily="2" charset="-78"/>
              </a:rPr>
              <a:t>مراقبت های ادغام یافته کودک سالم- غیر پزشک سال 1395 </a:t>
            </a:r>
          </a:p>
          <a:p>
            <a:pPr>
              <a:lnSpc>
                <a:spcPct val="150000"/>
              </a:lnSpc>
              <a:buFont typeface="Wingdings" pitchFamily="2" charset="2"/>
              <a:buChar char="Ø"/>
            </a:pPr>
            <a:endParaRPr lang="fa-IR" dirty="0" smtClean="0">
              <a:cs typeface="B Yagut" pitchFamily="2" charset="-78"/>
            </a:endParaRPr>
          </a:p>
          <a:p>
            <a:pPr>
              <a:lnSpc>
                <a:spcPct val="150000"/>
              </a:lnSpc>
              <a:buNone/>
            </a:pPr>
            <a:endParaRPr lang="fa-IR" dirty="0">
              <a:cs typeface="B Yagut" pitchFamily="2" charset="-78"/>
            </a:endParaRPr>
          </a:p>
        </p:txBody>
      </p:sp>
      <p:sp>
        <p:nvSpPr>
          <p:cNvPr id="5" name="Slide Number Placeholder 4"/>
          <p:cNvSpPr>
            <a:spLocks noGrp="1"/>
          </p:cNvSpPr>
          <p:nvPr>
            <p:ph type="sldNum" sz="quarter" idx="12"/>
          </p:nvPr>
        </p:nvSpPr>
        <p:spPr/>
        <p:txBody>
          <a:bodyPr/>
          <a:lstStyle/>
          <a:p>
            <a:fld id="{82AF02E1-66C6-43E8-B8E8-A59C3DEE2E78}" type="slidenum">
              <a:rPr lang="fa-IR" smtClean="0"/>
              <a:pPr/>
              <a:t>14</a:t>
            </a:fld>
            <a:endParaRPr lang="fa-IR"/>
          </a:p>
        </p:txBody>
      </p:sp>
    </p:spTree>
  </p:cSld>
  <p:clrMapOvr>
    <a:masterClrMapping/>
  </p:clrMapOvr>
  <p:transition spd="slow" advTm="7566"/>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5386610"/>
          </a:xfrm>
        </p:spPr>
        <p:txBody>
          <a:bodyPr>
            <a:normAutofit/>
          </a:bodyPr>
          <a:lstStyle/>
          <a:p>
            <a:pPr algn="r">
              <a:lnSpc>
                <a:spcPct val="150000"/>
              </a:lnSpc>
            </a:pPr>
            <a:r>
              <a:rPr lang="fa-IR" sz="2700" dirty="0" smtClean="0">
                <a:cs typeface="B Yagut" panose="00000400000000000000" pitchFamily="2" charset="-78"/>
              </a:rPr>
              <a:t>لطفا نظرات و پیشنهادات خود پیرامون این بسته آموزشی را به آدرس  زیر ارسال نمایید.</a:t>
            </a:r>
            <a:br>
              <a:rPr lang="fa-IR" sz="2700" dirty="0" smtClean="0">
                <a:cs typeface="B Yagut" panose="00000400000000000000" pitchFamily="2" charset="-78"/>
              </a:rPr>
            </a:br>
            <a:r>
              <a:rPr lang="fa-IR" sz="2700" dirty="0" smtClean="0">
                <a:cs typeface="B Yagut" panose="00000400000000000000" pitchFamily="2" charset="-78"/>
              </a:rPr>
              <a:t/>
            </a:r>
            <a:br>
              <a:rPr lang="fa-IR" sz="2700" dirty="0" smtClean="0">
                <a:cs typeface="B Yagut" panose="00000400000000000000" pitchFamily="2" charset="-78"/>
              </a:rPr>
            </a:br>
            <a:r>
              <a:rPr lang="fa-IR" sz="2700" dirty="0" smtClean="0">
                <a:cs typeface="B Yagut" panose="00000400000000000000" pitchFamily="2" charset="-78"/>
              </a:rPr>
              <a:t>دانشگاه علوم پزشکی و خدمات بهداشتی درمانی استان زنجان</a:t>
            </a:r>
            <a:br>
              <a:rPr lang="fa-IR" sz="2700" dirty="0" smtClean="0">
                <a:cs typeface="B Yagut" panose="00000400000000000000" pitchFamily="2" charset="-78"/>
              </a:rPr>
            </a:br>
            <a:r>
              <a:rPr lang="fa-IR" sz="2700" dirty="0" smtClean="0">
                <a:cs typeface="B Yagut" panose="00000400000000000000" pitchFamily="2" charset="-78"/>
              </a:rPr>
              <a:t> یا</a:t>
            </a:r>
            <a:br>
              <a:rPr lang="fa-IR" sz="2700" dirty="0" smtClean="0">
                <a:cs typeface="B Yagut" panose="00000400000000000000" pitchFamily="2" charset="-78"/>
              </a:rPr>
            </a:br>
            <a:r>
              <a:rPr lang="fa-IR" sz="2700" dirty="0" smtClean="0">
                <a:cs typeface="B Yagut" panose="00000400000000000000" pitchFamily="2" charset="-78"/>
              </a:rPr>
              <a:t>پست الکترونیک:</a:t>
            </a:r>
            <a:r>
              <a:rPr lang="en-US" sz="2700" dirty="0" smtClean="0">
                <a:cs typeface="B Yagut" panose="00000400000000000000" pitchFamily="2" charset="-78"/>
              </a:rPr>
              <a:t>mahneshanf@gmail.com</a:t>
            </a:r>
            <a:endParaRPr lang="fa-IR" sz="2700" dirty="0">
              <a:cs typeface="B Yagut" panose="00000400000000000000" pitchFamily="2" charset="-78"/>
            </a:endParaRPr>
          </a:p>
        </p:txBody>
      </p:sp>
      <p:sp>
        <p:nvSpPr>
          <p:cNvPr id="3" name="Slide Number Placeholder 2"/>
          <p:cNvSpPr>
            <a:spLocks noGrp="1"/>
          </p:cNvSpPr>
          <p:nvPr>
            <p:ph type="sldNum" sz="quarter" idx="12"/>
          </p:nvPr>
        </p:nvSpPr>
        <p:spPr/>
        <p:txBody>
          <a:bodyPr/>
          <a:lstStyle/>
          <a:p>
            <a:fld id="{82AF02E1-66C6-43E8-B8E8-A59C3DEE2E78}" type="slidenum">
              <a:rPr lang="fa-IR" smtClean="0"/>
              <a:pPr/>
              <a:t>15</a:t>
            </a:fld>
            <a:endParaRPr lang="fa-IR"/>
          </a:p>
        </p:txBody>
      </p:sp>
    </p:spTree>
    <p:extLst>
      <p:ext uri="{BB962C8B-B14F-4D97-AF65-F5344CB8AC3E}">
        <p14:creationId xmlns:p14="http://schemas.microsoft.com/office/powerpoint/2010/main" val="3396008826"/>
      </p:ext>
    </p:extLst>
  </p:cSld>
  <p:clrMapOvr>
    <a:masterClrMapping/>
  </p:clrMapOvr>
  <p:transition spd="slow" advTm="7597"/>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smtClean="0">
                <a:cs typeface="B Yagut" pitchFamily="2" charset="-78"/>
              </a:rPr>
              <a:t>مشخصات سند</a:t>
            </a:r>
            <a:endParaRPr lang="fa-IR" sz="3600" dirty="0">
              <a:cs typeface="B Yagut" pitchFamily="2" charset="-78"/>
            </a:endParaRPr>
          </a:p>
        </p:txBody>
      </p:sp>
      <p:sp>
        <p:nvSpPr>
          <p:cNvPr id="5" name="Content Placeholder 4"/>
          <p:cNvSpPr>
            <a:spLocks noGrp="1"/>
          </p:cNvSpPr>
          <p:nvPr>
            <p:ph sz="half" idx="1"/>
          </p:nvPr>
        </p:nvSpPr>
        <p:spPr>
          <a:xfrm>
            <a:off x="179512" y="1340768"/>
            <a:ext cx="4752528" cy="4997152"/>
          </a:xfrm>
        </p:spPr>
        <p:txBody>
          <a:bodyPr>
            <a:noAutofit/>
          </a:bodyPr>
          <a:lstStyle/>
          <a:p>
            <a:pPr>
              <a:buNone/>
            </a:pPr>
            <a:endParaRPr lang="fa-IR" sz="2400" dirty="0">
              <a:cs typeface="B Yagut" pitchFamily="2" charset="-78"/>
            </a:endParaRPr>
          </a:p>
          <a:p>
            <a:pPr>
              <a:lnSpc>
                <a:spcPct val="150000"/>
              </a:lnSpc>
              <a:buNone/>
            </a:pPr>
            <a:r>
              <a:rPr lang="fa-IR" sz="1800" dirty="0" smtClean="0">
                <a:cs typeface="B Yagut" pitchFamily="2" charset="-78"/>
              </a:rPr>
              <a:t>مشخصات مربی:</a:t>
            </a:r>
          </a:p>
          <a:p>
            <a:pPr>
              <a:lnSpc>
                <a:spcPct val="150000"/>
              </a:lnSpc>
            </a:pPr>
            <a:r>
              <a:rPr lang="fa-IR" sz="1800" dirty="0" smtClean="0">
                <a:cs typeface="B Yagut" pitchFamily="2" charset="-78"/>
              </a:rPr>
              <a:t>تصویر پرسنلی مدرس</a:t>
            </a:r>
          </a:p>
          <a:p>
            <a:pPr>
              <a:lnSpc>
                <a:spcPct val="150000"/>
              </a:lnSpc>
              <a:buNone/>
            </a:pPr>
            <a:endParaRPr lang="fa-IR" sz="1800" dirty="0" smtClean="0">
              <a:cs typeface="B Yagut" pitchFamily="2" charset="-78"/>
            </a:endParaRPr>
          </a:p>
          <a:p>
            <a:pPr>
              <a:lnSpc>
                <a:spcPct val="150000"/>
              </a:lnSpc>
            </a:pPr>
            <a:endParaRPr lang="fa-IR" sz="1800" dirty="0">
              <a:cs typeface="B Yagut" pitchFamily="2" charset="-78"/>
            </a:endParaRPr>
          </a:p>
          <a:p>
            <a:pPr>
              <a:lnSpc>
                <a:spcPct val="150000"/>
              </a:lnSpc>
            </a:pPr>
            <a:r>
              <a:rPr lang="fa-IR" sz="1800" dirty="0" smtClean="0">
                <a:cs typeface="B Yagut" pitchFamily="2" charset="-78"/>
              </a:rPr>
              <a:t>نام و نام خانوادگی مدرس:زهرا ملکی  </a:t>
            </a:r>
          </a:p>
          <a:p>
            <a:pPr algn="just">
              <a:lnSpc>
                <a:spcPct val="150000"/>
              </a:lnSpc>
            </a:pPr>
            <a:r>
              <a:rPr lang="fa-IR" sz="1800" dirty="0" smtClean="0">
                <a:cs typeface="B Yagut" pitchFamily="2" charset="-78"/>
              </a:rPr>
              <a:t>مدرک تحصیلی: کارشناسی مهندسی بهداشت محیط</a:t>
            </a:r>
          </a:p>
          <a:p>
            <a:pPr algn="just">
              <a:lnSpc>
                <a:spcPct val="150000"/>
              </a:lnSpc>
            </a:pPr>
            <a:r>
              <a:rPr lang="fa-IR" sz="1800" dirty="0" smtClean="0">
                <a:cs typeface="B Yagut" pitchFamily="2" charset="-78"/>
              </a:rPr>
              <a:t>موقعیت اشتغالی سازمانی مدرس: مدیر و </a:t>
            </a:r>
            <a:r>
              <a:rPr lang="fa-IR" sz="1800" dirty="0" smtClean="0">
                <a:cs typeface="B Yagut" pitchFamily="2" charset="-78"/>
              </a:rPr>
              <a:t>مربی مرکز </a:t>
            </a:r>
            <a:r>
              <a:rPr lang="fa-IR" sz="1800" dirty="0" smtClean="0">
                <a:cs typeface="B Yagut" pitchFamily="2" charset="-78"/>
              </a:rPr>
              <a:t>آموزش بهورزی شهرستان ماهنشان، دانشگاه علوم پزشکی زنجان</a:t>
            </a:r>
          </a:p>
          <a:p>
            <a:pPr>
              <a:buNone/>
            </a:pPr>
            <a:endParaRPr lang="fa-IR" sz="2400" dirty="0" smtClean="0">
              <a:cs typeface="B Yagut" pitchFamily="2" charset="-78"/>
            </a:endParaRPr>
          </a:p>
          <a:p>
            <a:pPr>
              <a:buNone/>
            </a:pPr>
            <a:endParaRPr lang="fa-IR" sz="2400" dirty="0">
              <a:cs typeface="B Yagut" pitchFamily="2" charset="-78"/>
            </a:endParaRPr>
          </a:p>
          <a:p>
            <a:pPr>
              <a:buNone/>
            </a:pPr>
            <a:endParaRPr lang="fa-IR" sz="2400" dirty="0" smtClean="0">
              <a:cs typeface="B Yagut" pitchFamily="2" charset="-78"/>
            </a:endParaRPr>
          </a:p>
          <a:p>
            <a:pPr>
              <a:buNone/>
            </a:pPr>
            <a:endParaRPr lang="fa-IR" sz="2400" dirty="0">
              <a:cs typeface="B Yagut" pitchFamily="2" charset="-78"/>
            </a:endParaRPr>
          </a:p>
          <a:p>
            <a:pPr>
              <a:buNone/>
            </a:pPr>
            <a:endParaRPr lang="fa-IR" sz="2400" dirty="0">
              <a:cs typeface="B Yagut" pitchFamily="2" charset="-78"/>
            </a:endParaRPr>
          </a:p>
        </p:txBody>
      </p:sp>
      <p:sp>
        <p:nvSpPr>
          <p:cNvPr id="6" name="Content Placeholder 5"/>
          <p:cNvSpPr>
            <a:spLocks noGrp="1"/>
          </p:cNvSpPr>
          <p:nvPr>
            <p:ph sz="half" idx="2"/>
          </p:nvPr>
        </p:nvSpPr>
        <p:spPr>
          <a:xfrm>
            <a:off x="5104902" y="1811957"/>
            <a:ext cx="3715569" cy="4525963"/>
          </a:xfrm>
        </p:spPr>
        <p:txBody>
          <a:bodyPr>
            <a:normAutofit/>
          </a:bodyPr>
          <a:lstStyle/>
          <a:p>
            <a:pPr>
              <a:lnSpc>
                <a:spcPct val="150000"/>
              </a:lnSpc>
              <a:buNone/>
            </a:pPr>
            <a:r>
              <a:rPr lang="fa-IR" sz="1800" dirty="0" smtClean="0">
                <a:cs typeface="B Yagut" pitchFamily="2" charset="-78"/>
              </a:rPr>
              <a:t>مشخصات بسته آموزشی:</a:t>
            </a:r>
            <a:endParaRPr lang="fa-IR" sz="1800" dirty="0">
              <a:cs typeface="B Yagut" pitchFamily="2" charset="-78"/>
            </a:endParaRPr>
          </a:p>
          <a:p>
            <a:pPr>
              <a:lnSpc>
                <a:spcPct val="150000"/>
              </a:lnSpc>
            </a:pPr>
            <a:r>
              <a:rPr lang="fa-IR" sz="1800" dirty="0" smtClean="0">
                <a:cs typeface="B Yagut" pitchFamily="2" charset="-78"/>
              </a:rPr>
              <a:t>حیطه درس بهداشت دهان و دندان</a:t>
            </a:r>
          </a:p>
          <a:p>
            <a:pPr>
              <a:lnSpc>
                <a:spcPct val="150000"/>
              </a:lnSpc>
            </a:pPr>
            <a:r>
              <a:rPr lang="fa-IR" sz="1800" dirty="0" smtClean="0">
                <a:cs typeface="B Yagut" pitchFamily="2" charset="-78"/>
              </a:rPr>
              <a:t>تاریخ: 99/2/27</a:t>
            </a:r>
          </a:p>
          <a:p>
            <a:pPr>
              <a:lnSpc>
                <a:spcPct val="150000"/>
              </a:lnSpc>
            </a:pPr>
            <a:r>
              <a:rPr lang="fa-IR" sz="1800" dirty="0" smtClean="0">
                <a:cs typeface="B Yagut" pitchFamily="2" charset="-78"/>
              </a:rPr>
              <a:t>نوبت تهیه:1 </a:t>
            </a:r>
          </a:p>
          <a:p>
            <a:pPr>
              <a:lnSpc>
                <a:spcPct val="150000"/>
              </a:lnSpc>
            </a:pPr>
            <a:r>
              <a:rPr lang="fa-IR" sz="1800" dirty="0" smtClean="0">
                <a:cs typeface="B Yagut" pitchFamily="2" charset="-78"/>
              </a:rPr>
              <a:t>نام فایل:</a:t>
            </a:r>
            <a:endParaRPr lang="en-US" sz="1800" dirty="0" smtClean="0">
              <a:cs typeface="B Yagut" pitchFamily="2" charset="-78"/>
            </a:endParaRPr>
          </a:p>
          <a:p>
            <a:pPr algn="l">
              <a:lnSpc>
                <a:spcPct val="150000"/>
              </a:lnSpc>
              <a:buNone/>
            </a:pPr>
            <a:r>
              <a:rPr lang="fa-IR" sz="1800" dirty="0" smtClean="0">
                <a:cs typeface="B Yagut" pitchFamily="2" charset="-78"/>
              </a:rPr>
              <a:t>         </a:t>
            </a:r>
            <a:r>
              <a:rPr lang="en-US" sz="1800" dirty="0" smtClean="0">
                <a:cs typeface="B Yagut" pitchFamily="2" charset="-78"/>
              </a:rPr>
              <a:t> </a:t>
            </a:r>
            <a:r>
              <a:rPr lang="en-US" sz="1800" dirty="0">
                <a:solidFill>
                  <a:prstClr val="black"/>
                </a:solidFill>
                <a:cs typeface="B Yagut" pitchFamily="2" charset="-78"/>
              </a:rPr>
              <a:t>DH-anjame-tamrinate-amaliye </a:t>
            </a:r>
            <a:r>
              <a:rPr lang="en-US" sz="1800" dirty="0" smtClean="0">
                <a:cs typeface="B Yagut" pitchFamily="2" charset="-78"/>
              </a:rPr>
              <a:t>-warnishfoloraid-edi2</a:t>
            </a:r>
            <a:endParaRPr lang="fa-IR" sz="1800" dirty="0">
              <a:cs typeface="B Yagut" pitchFamily="2" charset="-78"/>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552" y="1871700"/>
            <a:ext cx="1152128" cy="1224136"/>
          </a:xfrm>
          <a:prstGeom prst="rect">
            <a:avLst/>
          </a:prstGeom>
        </p:spPr>
      </p:pic>
      <p:sp>
        <p:nvSpPr>
          <p:cNvPr id="8" name="Slide Number Placeholder 7"/>
          <p:cNvSpPr>
            <a:spLocks noGrp="1"/>
          </p:cNvSpPr>
          <p:nvPr>
            <p:ph type="sldNum" sz="quarter" idx="12"/>
          </p:nvPr>
        </p:nvSpPr>
        <p:spPr/>
        <p:txBody>
          <a:bodyPr/>
          <a:lstStyle/>
          <a:p>
            <a:fld id="{82AF02E1-66C6-43E8-B8E8-A59C3DEE2E78}" type="slidenum">
              <a:rPr lang="fa-IR" smtClean="0"/>
              <a:pPr/>
              <a:t>2</a:t>
            </a:fld>
            <a:endParaRPr lang="fa-IR"/>
          </a:p>
        </p:txBody>
      </p:sp>
      <p:pic>
        <p:nvPicPr>
          <p:cNvPr id="3" name="vo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125691" y="5772590"/>
            <a:ext cx="609600" cy="609600"/>
          </a:xfrm>
          <a:prstGeom prst="rect">
            <a:avLst/>
          </a:prstGeom>
        </p:spPr>
      </p:pic>
    </p:spTree>
  </p:cSld>
  <p:clrMapOvr>
    <a:masterClrMapping/>
  </p:clrMapOvr>
  <p:transition spd="slow" advTm="130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3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11971" objId="3"/>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fa-IR" sz="4000" dirty="0" smtClean="0">
                <a:cs typeface="B Yagut" pitchFamily="2" charset="-78"/>
              </a:rPr>
              <a:t>اهداف آموزشی:</a:t>
            </a:r>
            <a:endParaRPr lang="fa-IR" sz="4000" dirty="0">
              <a:cs typeface="B Yagut" pitchFamily="2" charset="-78"/>
            </a:endParaRPr>
          </a:p>
        </p:txBody>
      </p:sp>
      <p:sp>
        <p:nvSpPr>
          <p:cNvPr id="6" name="Content Placeholder 5"/>
          <p:cNvSpPr>
            <a:spLocks noGrp="1"/>
          </p:cNvSpPr>
          <p:nvPr>
            <p:ph idx="1"/>
          </p:nvPr>
        </p:nvSpPr>
        <p:spPr/>
        <p:txBody>
          <a:bodyPr>
            <a:normAutofit/>
          </a:bodyPr>
          <a:lstStyle/>
          <a:p>
            <a:pPr>
              <a:lnSpc>
                <a:spcPct val="150000"/>
              </a:lnSpc>
              <a:buNone/>
            </a:pPr>
            <a:r>
              <a:rPr lang="fa-IR" sz="2700" dirty="0" smtClean="0">
                <a:cs typeface="B Yagut" pitchFamily="2" charset="-78"/>
              </a:rPr>
              <a:t>پس از مطالعه این فصل انتظار می رود فراگیر بتواند:</a:t>
            </a:r>
          </a:p>
          <a:p>
            <a:pPr>
              <a:lnSpc>
                <a:spcPct val="150000"/>
              </a:lnSpc>
              <a:buFont typeface="Wingdings" pitchFamily="2" charset="2"/>
              <a:buChar char="Ø"/>
            </a:pPr>
            <a:r>
              <a:rPr lang="fa-IR" sz="2700" dirty="0" smtClean="0">
                <a:cs typeface="B Yagut" pitchFamily="2" charset="-78"/>
              </a:rPr>
              <a:t>وسایل لازم جهت انجام وارنیش فلوراید را آماده کند. </a:t>
            </a:r>
          </a:p>
          <a:p>
            <a:pPr>
              <a:lnSpc>
                <a:spcPct val="150000"/>
              </a:lnSpc>
              <a:buFont typeface="Wingdings" pitchFamily="2" charset="2"/>
              <a:buChar char="Ø"/>
            </a:pPr>
            <a:r>
              <a:rPr lang="fa-IR" sz="2700" dirty="0" smtClean="0">
                <a:cs typeface="B Yagut" pitchFamily="2" charset="-78"/>
              </a:rPr>
              <a:t>نکات لازم قبل از انجام وارنیش فلوراید را آموزش دهد.</a:t>
            </a:r>
          </a:p>
          <a:p>
            <a:pPr>
              <a:lnSpc>
                <a:spcPct val="150000"/>
              </a:lnSpc>
              <a:buFont typeface="Wingdings" pitchFamily="2" charset="2"/>
              <a:buChar char="Ø"/>
            </a:pPr>
            <a:r>
              <a:rPr lang="fa-IR" sz="2700" dirty="0" smtClean="0">
                <a:cs typeface="B Yagut" pitchFamily="2" charset="-78"/>
              </a:rPr>
              <a:t>نحوه انجام وارنیش فلوراید را به طور عملی نشان دهد. </a:t>
            </a:r>
          </a:p>
          <a:p>
            <a:pPr>
              <a:lnSpc>
                <a:spcPct val="150000"/>
              </a:lnSpc>
              <a:buFont typeface="Wingdings" pitchFamily="2" charset="2"/>
              <a:buChar char="Ø"/>
            </a:pPr>
            <a:r>
              <a:rPr lang="fa-IR" sz="2700" dirty="0" smtClean="0">
                <a:cs typeface="B Yagut" pitchFamily="2" charset="-78"/>
              </a:rPr>
              <a:t>نکات لازم بعد از انجام وارنیش فلوراید را آموزش دهد.</a:t>
            </a:r>
          </a:p>
        </p:txBody>
      </p:sp>
      <p:sp>
        <p:nvSpPr>
          <p:cNvPr id="7" name="Slide Number Placeholder 6"/>
          <p:cNvSpPr>
            <a:spLocks noGrp="1"/>
          </p:cNvSpPr>
          <p:nvPr>
            <p:ph type="sldNum" sz="quarter" idx="12"/>
          </p:nvPr>
        </p:nvSpPr>
        <p:spPr/>
        <p:txBody>
          <a:bodyPr/>
          <a:lstStyle/>
          <a:p>
            <a:fld id="{82AF02E1-66C6-43E8-B8E8-A59C3DEE2E78}" type="slidenum">
              <a:rPr lang="fa-IR" smtClean="0"/>
              <a:pPr/>
              <a:t>3</a:t>
            </a:fld>
            <a:endParaRPr lang="fa-IR"/>
          </a:p>
        </p:txBody>
      </p:sp>
      <p:pic>
        <p:nvPicPr>
          <p:cNvPr id="2" name="vo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172400" y="5631657"/>
            <a:ext cx="609600" cy="609600"/>
          </a:xfrm>
          <a:prstGeom prst="rect">
            <a:avLst/>
          </a:prstGeom>
        </p:spPr>
      </p:pic>
    </p:spTree>
  </p:cSld>
  <p:clrMapOvr>
    <a:masterClrMapping/>
  </p:clrMapOvr>
  <p:transition spd="slow" advTm="2422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topEvt time="23136"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فهرست عناوین:</a:t>
            </a:r>
            <a:endParaRPr lang="fa-IR" sz="4000" dirty="0">
              <a:cs typeface="B Yagut" pitchFamily="2" charset="-78"/>
            </a:endParaRPr>
          </a:p>
        </p:txBody>
      </p:sp>
      <p:sp>
        <p:nvSpPr>
          <p:cNvPr id="3" name="Content Placeholder 2"/>
          <p:cNvSpPr>
            <a:spLocks noGrp="1"/>
          </p:cNvSpPr>
          <p:nvPr>
            <p:ph idx="1"/>
          </p:nvPr>
        </p:nvSpPr>
        <p:spPr/>
        <p:txBody>
          <a:bodyPr>
            <a:noAutofit/>
          </a:bodyPr>
          <a:lstStyle/>
          <a:p>
            <a:pPr>
              <a:lnSpc>
                <a:spcPct val="150000"/>
              </a:lnSpc>
              <a:buFont typeface="Wingdings" pitchFamily="2" charset="2"/>
              <a:buChar char="Ø"/>
            </a:pPr>
            <a:r>
              <a:rPr lang="fa-IR" sz="2700" dirty="0" smtClean="0">
                <a:cs typeface="B Yagut" pitchFamily="2" charset="-78"/>
              </a:rPr>
              <a:t>مقدمه</a:t>
            </a:r>
          </a:p>
          <a:p>
            <a:pPr>
              <a:lnSpc>
                <a:spcPct val="150000"/>
              </a:lnSpc>
              <a:buFont typeface="Wingdings" pitchFamily="2" charset="2"/>
              <a:buChar char="Ø"/>
            </a:pPr>
            <a:r>
              <a:rPr lang="fa-IR" sz="2700" dirty="0" smtClean="0">
                <a:cs typeface="B Yagut" pitchFamily="2" charset="-78"/>
              </a:rPr>
              <a:t>آماده کردن وسایل </a:t>
            </a:r>
            <a:r>
              <a:rPr lang="fa-IR" sz="2700" smtClean="0">
                <a:cs typeface="B Yagut" pitchFamily="2" charset="-78"/>
              </a:rPr>
              <a:t>مورد نیاز جهت </a:t>
            </a:r>
            <a:r>
              <a:rPr lang="fa-IR" sz="2700" dirty="0" smtClean="0">
                <a:cs typeface="B Yagut" pitchFamily="2" charset="-78"/>
              </a:rPr>
              <a:t>انجام  وارنیش فلوراید</a:t>
            </a:r>
          </a:p>
          <a:p>
            <a:pPr>
              <a:lnSpc>
                <a:spcPct val="150000"/>
              </a:lnSpc>
              <a:buFont typeface="Wingdings" pitchFamily="2" charset="2"/>
              <a:buChar char="Ø"/>
            </a:pPr>
            <a:r>
              <a:rPr lang="fa-IR" sz="2700" dirty="0" smtClean="0">
                <a:cs typeface="B Yagut" pitchFamily="2" charset="-78"/>
              </a:rPr>
              <a:t>آموزش های قبل از انجام وارنیش فلوراید</a:t>
            </a:r>
          </a:p>
          <a:p>
            <a:pPr>
              <a:lnSpc>
                <a:spcPct val="150000"/>
              </a:lnSpc>
              <a:buFont typeface="Wingdings" pitchFamily="2" charset="2"/>
              <a:buChar char="Ø"/>
            </a:pPr>
            <a:r>
              <a:rPr lang="fa-IR" sz="2700" dirty="0" smtClean="0">
                <a:cs typeface="B Yagut" pitchFamily="2" charset="-78"/>
              </a:rPr>
              <a:t>مراحل انجام وارنیش فلوراید</a:t>
            </a:r>
          </a:p>
          <a:p>
            <a:pPr>
              <a:lnSpc>
                <a:spcPct val="150000"/>
              </a:lnSpc>
              <a:buFont typeface="Wingdings" pitchFamily="2" charset="2"/>
              <a:buChar char="Ø"/>
            </a:pPr>
            <a:r>
              <a:rPr lang="fa-IR" sz="2700" dirty="0" smtClean="0">
                <a:cs typeface="B Yagut" pitchFamily="2" charset="-78"/>
              </a:rPr>
              <a:t>آموزش های بعد از انجام وارنیش فلوراید</a:t>
            </a:r>
          </a:p>
          <a:p>
            <a:pPr>
              <a:lnSpc>
                <a:spcPct val="150000"/>
              </a:lnSpc>
              <a:buNone/>
            </a:pPr>
            <a:endParaRPr lang="fa-IR" sz="2700" dirty="0" smtClean="0">
              <a:cs typeface="B Yagut" pitchFamily="2" charset="-78"/>
            </a:endParaRPr>
          </a:p>
          <a:p>
            <a:pPr>
              <a:lnSpc>
                <a:spcPct val="150000"/>
              </a:lnSpc>
              <a:buFont typeface="Wingdings" pitchFamily="2" charset="2"/>
              <a:buChar char="Ø"/>
            </a:pPr>
            <a:endParaRPr lang="fa-IR" sz="2700" dirty="0" smtClean="0">
              <a:cs typeface="B Yagut" pitchFamily="2" charset="-78"/>
            </a:endParaRPr>
          </a:p>
          <a:p>
            <a:pPr>
              <a:lnSpc>
                <a:spcPct val="150000"/>
              </a:lnSpc>
              <a:buFont typeface="Wingdings" pitchFamily="2" charset="2"/>
              <a:buChar char="Ø"/>
            </a:pPr>
            <a:endParaRPr lang="fa-IR" sz="2700" dirty="0" smtClean="0">
              <a:cs typeface="B Yagut" pitchFamily="2" charset="-78"/>
            </a:endParaRPr>
          </a:p>
          <a:p>
            <a:pPr>
              <a:lnSpc>
                <a:spcPct val="150000"/>
              </a:lnSpc>
              <a:buFont typeface="Wingdings" pitchFamily="2" charset="2"/>
              <a:buChar char="Ø"/>
            </a:pPr>
            <a:endParaRPr lang="fa-IR" sz="2700" dirty="0" smtClean="0">
              <a:cs typeface="B Yagut" pitchFamily="2" charset="-78"/>
            </a:endParaRPr>
          </a:p>
          <a:p>
            <a:pPr>
              <a:lnSpc>
                <a:spcPct val="150000"/>
              </a:lnSpc>
              <a:buNone/>
            </a:pPr>
            <a:endParaRPr lang="fa-IR" sz="2700" dirty="0" smtClean="0">
              <a:cs typeface="B Yagut" pitchFamily="2" charset="-78"/>
            </a:endParaRPr>
          </a:p>
          <a:p>
            <a:pPr>
              <a:lnSpc>
                <a:spcPct val="150000"/>
              </a:lnSpc>
              <a:buNone/>
            </a:pPr>
            <a:endParaRPr lang="fa-IR" sz="2700" dirty="0">
              <a:cs typeface="B Yagut" pitchFamily="2" charset="-78"/>
            </a:endParaRPr>
          </a:p>
        </p:txBody>
      </p:sp>
      <p:sp>
        <p:nvSpPr>
          <p:cNvPr id="4" name="Slide Number Placeholder 3"/>
          <p:cNvSpPr>
            <a:spLocks noGrp="1"/>
          </p:cNvSpPr>
          <p:nvPr>
            <p:ph type="sldNum" sz="quarter" idx="12"/>
          </p:nvPr>
        </p:nvSpPr>
        <p:spPr/>
        <p:txBody>
          <a:bodyPr/>
          <a:lstStyle/>
          <a:p>
            <a:fld id="{82AF02E1-66C6-43E8-B8E8-A59C3DEE2E78}" type="slidenum">
              <a:rPr lang="fa-IR" smtClean="0"/>
              <a:pPr/>
              <a:t>4</a:t>
            </a:fld>
            <a:endParaRPr lang="fa-IR"/>
          </a:p>
        </p:txBody>
      </p:sp>
      <p:pic>
        <p:nvPicPr>
          <p:cNvPr id="6" name="m1.m4a">
            <a:hlinkClick r:id="" action="ppaction://media"/>
          </p:cNvPr>
          <p:cNvPicPr>
            <a:picLocks noRot="1" noChangeAspect="1"/>
          </p:cNvPicPr>
          <p:nvPr>
            <a:audioFile r:link="rId1"/>
          </p:nvPr>
        </p:nvPicPr>
        <p:blipFill>
          <a:blip r:embed="rId3" cstate="print"/>
          <a:stretch>
            <a:fillRect/>
          </a:stretch>
        </p:blipFill>
        <p:spPr>
          <a:xfrm>
            <a:off x="8532440" y="6021288"/>
            <a:ext cx="304800" cy="304800"/>
          </a:xfrm>
          <a:prstGeom prst="rect">
            <a:avLst/>
          </a:prstGeom>
        </p:spPr>
      </p:pic>
    </p:spTree>
  </p:cSld>
  <p:clrMapOvr>
    <a:masterClrMapping/>
  </p:clrMapOvr>
  <p:transition spd="slow" advTm="221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extLst mod="1">
    <p:ext uri="{E180D4A7-C9FB-4DFB-919C-405C955672EB}">
      <p14:showEvtLst xmlns:p14="http://schemas.microsoft.com/office/powerpoint/2010/main">
        <p14:playEvt time="10" objId="5"/>
        <p14:stopEvt time="16605" objId="5"/>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مقدمه</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gn="just">
              <a:lnSpc>
                <a:spcPct val="150000"/>
              </a:lnSpc>
              <a:buNone/>
            </a:pPr>
            <a:r>
              <a:rPr lang="fa-IR" sz="2800" dirty="0" smtClean="0">
                <a:cs typeface="B Yagut" pitchFamily="2" charset="-78"/>
              </a:rPr>
              <a:t>   استفاده از وارنیش فلوراید یکی از راه های جلوگیری از پوسیدگی دندان می باشد. وارنیش فلوراید باید با روش صحیح انجام بگیرد بنابراین در موقع استفاده از وارنیش فلوراید باید نکات قبل وبعد از انجام وارنیش فلوراید به طور کامل رعایت شود تا کیفیت کار بهتری را داشته باشید.</a:t>
            </a:r>
            <a:endParaRPr lang="fa-IR" sz="2800" dirty="0">
              <a:cs typeface="B Yagut" pitchFamily="2" charset="-78"/>
            </a:endParaRPr>
          </a:p>
        </p:txBody>
      </p:sp>
      <p:sp>
        <p:nvSpPr>
          <p:cNvPr id="4" name="Slide Number Placeholder 3"/>
          <p:cNvSpPr>
            <a:spLocks noGrp="1"/>
          </p:cNvSpPr>
          <p:nvPr>
            <p:ph type="sldNum" sz="quarter" idx="12"/>
          </p:nvPr>
        </p:nvSpPr>
        <p:spPr/>
        <p:txBody>
          <a:bodyPr/>
          <a:lstStyle/>
          <a:p>
            <a:fld id="{82AF02E1-66C6-43E8-B8E8-A59C3DEE2E78}" type="slidenum">
              <a:rPr lang="fa-IR" smtClean="0"/>
              <a:pPr/>
              <a:t>5</a:t>
            </a:fld>
            <a:endParaRPr lang="fa-IR"/>
          </a:p>
        </p:txBody>
      </p:sp>
      <p:pic>
        <p:nvPicPr>
          <p:cNvPr id="5" name="vo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077200" y="5229200"/>
            <a:ext cx="609600" cy="609600"/>
          </a:xfrm>
          <a:prstGeom prst="rect">
            <a:avLst/>
          </a:prstGeom>
        </p:spPr>
      </p:pic>
    </p:spTree>
  </p:cSld>
  <p:clrMapOvr>
    <a:masterClrMapping/>
  </p:clrMapOvr>
  <p:transition spd="slow" advTm="2494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4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24481" objId="5"/>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Yagut" pitchFamily="2" charset="-78"/>
              </a:rPr>
              <a:t> </a:t>
            </a:r>
            <a:r>
              <a:rPr lang="fa-IR" sz="4000" dirty="0" smtClean="0">
                <a:cs typeface="B Yagut" pitchFamily="2" charset="-78"/>
              </a:rPr>
              <a:t>اقدامات لازم جهت انجام وارنیش فلوراید</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nSpc>
                <a:spcPct val="150000"/>
              </a:lnSpc>
              <a:buFont typeface="Wingdings" pitchFamily="2" charset="2"/>
              <a:buChar char="Ø"/>
            </a:pPr>
            <a:r>
              <a:rPr lang="fa-IR" sz="2700" dirty="0" smtClean="0">
                <a:cs typeface="B Yagut" pitchFamily="2" charset="-78"/>
              </a:rPr>
              <a:t>اخذ رضایت والدین</a:t>
            </a:r>
          </a:p>
          <a:p>
            <a:pPr>
              <a:lnSpc>
                <a:spcPct val="150000"/>
              </a:lnSpc>
              <a:buFont typeface="Wingdings" pitchFamily="2" charset="2"/>
              <a:buChar char="Ø"/>
            </a:pPr>
            <a:r>
              <a:rPr lang="fa-IR" sz="2700" dirty="0" smtClean="0">
                <a:cs typeface="B Yagut" pitchFamily="2" charset="-78"/>
              </a:rPr>
              <a:t> آماده کردن وسایل مورد نیاز جهت انجام وارنیش فلوراید</a:t>
            </a:r>
          </a:p>
          <a:p>
            <a:pPr>
              <a:lnSpc>
                <a:spcPct val="150000"/>
              </a:lnSpc>
              <a:buFont typeface="Wingdings" pitchFamily="2" charset="2"/>
              <a:buChar char="Ø"/>
            </a:pPr>
            <a:r>
              <a:rPr lang="fa-IR" sz="2700" dirty="0" smtClean="0">
                <a:cs typeface="B Yagut" pitchFamily="2" charset="-78"/>
              </a:rPr>
              <a:t>آموزش های قبل از انجام  وارنیش فلوراید</a:t>
            </a:r>
          </a:p>
          <a:p>
            <a:pPr>
              <a:lnSpc>
                <a:spcPct val="150000"/>
              </a:lnSpc>
              <a:buFont typeface="Wingdings" pitchFamily="2" charset="2"/>
              <a:buChar char="Ø"/>
            </a:pPr>
            <a:r>
              <a:rPr lang="fa-IR" sz="2700" dirty="0" smtClean="0">
                <a:cs typeface="B Yagut" pitchFamily="2" charset="-78"/>
              </a:rPr>
              <a:t> انجام صحیح وارنیش فلوراید</a:t>
            </a:r>
          </a:p>
          <a:p>
            <a:pPr>
              <a:lnSpc>
                <a:spcPct val="150000"/>
              </a:lnSpc>
              <a:buFont typeface="Wingdings" pitchFamily="2" charset="2"/>
              <a:buChar char="Ø"/>
            </a:pPr>
            <a:r>
              <a:rPr lang="fa-IR" sz="2700" dirty="0" smtClean="0">
                <a:cs typeface="B Yagut" pitchFamily="2" charset="-78"/>
              </a:rPr>
              <a:t>آموزش های بعد از انجام وارنیش فلوراید</a:t>
            </a:r>
          </a:p>
          <a:p>
            <a:pPr>
              <a:lnSpc>
                <a:spcPct val="150000"/>
              </a:lnSpc>
              <a:buFont typeface="Wingdings" pitchFamily="2" charset="2"/>
              <a:buChar char="Ø"/>
            </a:pPr>
            <a:endParaRPr lang="fa-IR" sz="2700" dirty="0" smtClean="0">
              <a:cs typeface="B Yagut" pitchFamily="2" charset="-78"/>
            </a:endParaRPr>
          </a:p>
          <a:p>
            <a:pPr>
              <a:lnSpc>
                <a:spcPct val="150000"/>
              </a:lnSpc>
              <a:buNone/>
            </a:pPr>
            <a:endParaRPr lang="fa-IR" sz="2700" dirty="0">
              <a:cs typeface="B Yagut" pitchFamily="2" charset="-78"/>
            </a:endParaRPr>
          </a:p>
        </p:txBody>
      </p:sp>
      <p:sp>
        <p:nvSpPr>
          <p:cNvPr id="4" name="Slide Number Placeholder 3"/>
          <p:cNvSpPr>
            <a:spLocks noGrp="1"/>
          </p:cNvSpPr>
          <p:nvPr>
            <p:ph type="sldNum" sz="quarter" idx="12"/>
          </p:nvPr>
        </p:nvSpPr>
        <p:spPr/>
        <p:txBody>
          <a:bodyPr/>
          <a:lstStyle/>
          <a:p>
            <a:fld id="{82AF02E1-66C6-43E8-B8E8-A59C3DEE2E78}" type="slidenum">
              <a:rPr lang="fa-IR" smtClean="0"/>
              <a:pPr/>
              <a:t>6</a:t>
            </a:fld>
            <a:endParaRPr lang="fa-IR"/>
          </a:p>
        </p:txBody>
      </p:sp>
      <p:pic>
        <p:nvPicPr>
          <p:cNvPr id="5" name="vo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077200" y="5631657"/>
            <a:ext cx="609600" cy="609600"/>
          </a:xfrm>
          <a:prstGeom prst="rect">
            <a:avLst/>
          </a:prstGeom>
        </p:spPr>
      </p:pic>
    </p:spTree>
  </p:cSld>
  <p:clrMapOvr>
    <a:masterClrMapping/>
  </p:clrMapOvr>
  <p:transition spd="slow" advTm="2254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7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21780" objId="5"/>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وسایل مورد نیاز </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nSpc>
                <a:spcPct val="150000"/>
              </a:lnSpc>
              <a:buFont typeface="Wingdings" pitchFamily="2" charset="2"/>
              <a:buChar char="Ø"/>
            </a:pPr>
            <a:r>
              <a:rPr lang="fa-IR" sz="2700" dirty="0" smtClean="0">
                <a:cs typeface="B Yagut" pitchFamily="2" charset="-78"/>
              </a:rPr>
              <a:t>رول پنبه</a:t>
            </a:r>
          </a:p>
          <a:p>
            <a:pPr>
              <a:lnSpc>
                <a:spcPct val="150000"/>
              </a:lnSpc>
              <a:buFont typeface="Wingdings" pitchFamily="2" charset="2"/>
              <a:buChar char="Ø"/>
            </a:pPr>
            <a:r>
              <a:rPr lang="fa-IR" sz="2700" dirty="0" smtClean="0">
                <a:cs typeface="B Yagut" pitchFamily="2" charset="-78"/>
              </a:rPr>
              <a:t>دستکش</a:t>
            </a:r>
          </a:p>
          <a:p>
            <a:pPr>
              <a:lnSpc>
                <a:spcPct val="150000"/>
              </a:lnSpc>
              <a:buFont typeface="Wingdings" pitchFamily="2" charset="2"/>
              <a:buChar char="Ø"/>
            </a:pPr>
            <a:r>
              <a:rPr lang="fa-IR" sz="2700" dirty="0" smtClean="0">
                <a:cs typeface="B Yagut" pitchFamily="2" charset="-78"/>
              </a:rPr>
              <a:t>ماسک</a:t>
            </a:r>
          </a:p>
          <a:p>
            <a:pPr>
              <a:lnSpc>
                <a:spcPct val="150000"/>
              </a:lnSpc>
              <a:buFont typeface="Wingdings" pitchFamily="2" charset="2"/>
              <a:buChar char="Ø"/>
            </a:pPr>
            <a:r>
              <a:rPr lang="fa-IR" sz="2700" dirty="0" smtClean="0">
                <a:cs typeface="B Yagut" pitchFamily="2" charset="-78"/>
              </a:rPr>
              <a:t>ژل وارنیش فلوراید</a:t>
            </a:r>
          </a:p>
          <a:p>
            <a:pPr>
              <a:lnSpc>
                <a:spcPct val="150000"/>
              </a:lnSpc>
              <a:buFont typeface="Wingdings" pitchFamily="2" charset="2"/>
              <a:buChar char="Ø"/>
            </a:pPr>
            <a:r>
              <a:rPr lang="fa-IR" sz="2700" dirty="0" smtClean="0">
                <a:cs typeface="B Yagut" pitchFamily="2" charset="-78"/>
              </a:rPr>
              <a:t>گاز ساده</a:t>
            </a:r>
            <a:endParaRPr lang="fa-IR" sz="2700" dirty="0">
              <a:cs typeface="B Yagut" pitchFamily="2" charset="-78"/>
            </a:endParaRPr>
          </a:p>
        </p:txBody>
      </p:sp>
      <p:sp>
        <p:nvSpPr>
          <p:cNvPr id="4" name="Slide Number Placeholder 3"/>
          <p:cNvSpPr>
            <a:spLocks noGrp="1"/>
          </p:cNvSpPr>
          <p:nvPr>
            <p:ph type="sldNum" sz="quarter" idx="12"/>
          </p:nvPr>
        </p:nvSpPr>
        <p:spPr/>
        <p:txBody>
          <a:bodyPr/>
          <a:lstStyle/>
          <a:p>
            <a:fld id="{82AF02E1-66C6-43E8-B8E8-A59C3DEE2E78}" type="slidenum">
              <a:rPr lang="fa-IR" smtClean="0"/>
              <a:pPr/>
              <a:t>7</a:t>
            </a:fld>
            <a:endParaRPr lang="fa-IR"/>
          </a:p>
        </p:txBody>
      </p:sp>
      <p:pic>
        <p:nvPicPr>
          <p:cNvPr id="1027" name="Picture 3" descr="C:\Users\DELL\Desktop\images.jpg"/>
          <p:cNvPicPr>
            <a:picLocks noChangeAspect="1" noChangeArrowheads="1"/>
          </p:cNvPicPr>
          <p:nvPr/>
        </p:nvPicPr>
        <p:blipFill>
          <a:blip r:embed="rId4" cstate="print"/>
          <a:srcRect/>
          <a:stretch>
            <a:fillRect/>
          </a:stretch>
        </p:blipFill>
        <p:spPr bwMode="auto">
          <a:xfrm>
            <a:off x="755576" y="3140968"/>
            <a:ext cx="3672408" cy="1512168"/>
          </a:xfrm>
          <a:prstGeom prst="rect">
            <a:avLst/>
          </a:prstGeom>
          <a:noFill/>
        </p:spPr>
      </p:pic>
      <p:pic>
        <p:nvPicPr>
          <p:cNvPr id="5" name="vo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077200" y="5631657"/>
            <a:ext cx="609600" cy="609600"/>
          </a:xfrm>
          <a:prstGeom prst="rect">
            <a:avLst/>
          </a:prstGeom>
        </p:spPr>
      </p:pic>
    </p:spTree>
  </p:cSld>
  <p:clrMapOvr>
    <a:masterClrMapping/>
  </p:clrMapOvr>
  <p:transition spd="slow" advTm="124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11487" objId="5"/>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آموزش های قبل از انجام وارنیش فلوراید</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pPr algn="just">
              <a:lnSpc>
                <a:spcPct val="150000"/>
              </a:lnSpc>
              <a:buFont typeface="Wingdings" pitchFamily="2" charset="2"/>
              <a:buChar char="Ø"/>
            </a:pPr>
            <a:r>
              <a:rPr lang="fa-IR" sz="2700" dirty="0" smtClean="0">
                <a:cs typeface="B Yagut" pitchFamily="2" charset="-78"/>
              </a:rPr>
              <a:t>قبل از انجام وارنیش فلوراید، بهتر است کودک غذای کافی بخورد زیرا تا چند ساعت بعد از انجام وارنیش فلوراید نباید غذا بخورد.</a:t>
            </a:r>
          </a:p>
          <a:p>
            <a:pPr algn="just">
              <a:lnSpc>
                <a:spcPct val="150000"/>
              </a:lnSpc>
              <a:buFont typeface="Wingdings" pitchFamily="2" charset="2"/>
              <a:buChar char="Ø"/>
            </a:pPr>
            <a:r>
              <a:rPr lang="fa-IR" sz="2700" dirty="0" smtClean="0">
                <a:cs typeface="B Yagut" pitchFamily="2" charset="-78"/>
              </a:rPr>
              <a:t>استفاده از مسواک و خمیر دندان برای تمیز کردن دندان های کودک قبل از انجام وارنیش فلوراید کافی است.</a:t>
            </a:r>
          </a:p>
          <a:p>
            <a:pPr algn="just">
              <a:lnSpc>
                <a:spcPct val="150000"/>
              </a:lnSpc>
              <a:buFont typeface="Wingdings" pitchFamily="2" charset="2"/>
              <a:buChar char="Ø"/>
            </a:pPr>
            <a:r>
              <a:rPr lang="fa-IR" sz="2700" dirty="0" smtClean="0">
                <a:cs typeface="B Yagut" pitchFamily="2" charset="-78"/>
              </a:rPr>
              <a:t>قبل از انجام وارنیش فلوراید به کودک آموزش داده شود که مختصر تغییر رنگ دندان موقتی می باشد.</a:t>
            </a:r>
          </a:p>
        </p:txBody>
      </p:sp>
      <p:sp>
        <p:nvSpPr>
          <p:cNvPr id="4" name="Slide Number Placeholder 3"/>
          <p:cNvSpPr>
            <a:spLocks noGrp="1"/>
          </p:cNvSpPr>
          <p:nvPr>
            <p:ph type="sldNum" sz="quarter" idx="12"/>
          </p:nvPr>
        </p:nvSpPr>
        <p:spPr/>
        <p:txBody>
          <a:bodyPr/>
          <a:lstStyle/>
          <a:p>
            <a:fld id="{82AF02E1-66C6-43E8-B8E8-A59C3DEE2E78}" type="slidenum">
              <a:rPr lang="fa-IR" smtClean="0"/>
              <a:pPr/>
              <a:t>8</a:t>
            </a:fld>
            <a:endParaRPr lang="fa-IR"/>
          </a:p>
        </p:txBody>
      </p:sp>
      <p:pic>
        <p:nvPicPr>
          <p:cNvPr id="5" name="vo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077200" y="5686727"/>
            <a:ext cx="609600" cy="609600"/>
          </a:xfrm>
          <a:prstGeom prst="rect">
            <a:avLst/>
          </a:prstGeom>
        </p:spPr>
      </p:pic>
    </p:spTree>
  </p:cSld>
  <p:clrMapOvr>
    <a:masterClrMapping/>
  </p:clrMapOvr>
  <p:transition spd="slow" advTm="329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29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2337" objId="5"/>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مراحل انجام وارنیش فلوراید</a:t>
            </a:r>
            <a:endParaRPr lang="fa-IR" dirty="0">
              <a:cs typeface="B Yagut" pitchFamily="2" charset="-78"/>
            </a:endParaRPr>
          </a:p>
        </p:txBody>
      </p:sp>
      <p:sp>
        <p:nvSpPr>
          <p:cNvPr id="3" name="Content Placeholder 2"/>
          <p:cNvSpPr>
            <a:spLocks noGrp="1"/>
          </p:cNvSpPr>
          <p:nvPr>
            <p:ph idx="1"/>
          </p:nvPr>
        </p:nvSpPr>
        <p:spPr/>
        <p:txBody>
          <a:bodyPr>
            <a:noAutofit/>
          </a:bodyPr>
          <a:lstStyle/>
          <a:p>
            <a:pPr algn="just">
              <a:lnSpc>
                <a:spcPct val="150000"/>
              </a:lnSpc>
              <a:buNone/>
            </a:pPr>
            <a:r>
              <a:rPr lang="fa-IR" sz="2500" dirty="0" smtClean="0">
                <a:cs typeface="B Yagut" pitchFamily="2" charset="-78"/>
              </a:rPr>
              <a:t>1- سطح دندان با کمک برس هایی شبیه مسواک یا گاز ساده مخصوص وارنیش </a:t>
            </a:r>
            <a:r>
              <a:rPr lang="fa-IR" sz="2500" dirty="0">
                <a:cs typeface="B Yagut" pitchFamily="2" charset="-78"/>
              </a:rPr>
              <a:t>فلوراید تمیز </a:t>
            </a:r>
            <a:r>
              <a:rPr lang="fa-IR" sz="2500" dirty="0" smtClean="0">
                <a:cs typeface="B Yagut" pitchFamily="2" charset="-78"/>
              </a:rPr>
              <a:t>شود.</a:t>
            </a:r>
          </a:p>
          <a:p>
            <a:pPr algn="just">
              <a:lnSpc>
                <a:spcPct val="150000"/>
              </a:lnSpc>
              <a:buNone/>
            </a:pPr>
            <a:r>
              <a:rPr lang="fa-IR" sz="2500" dirty="0" smtClean="0">
                <a:cs typeface="B Yagut" pitchFamily="2" charset="-78"/>
              </a:rPr>
              <a:t>2- وارنیش از قسمت عقب یک سمت دهان ترجیحا از فک بالا شروع شود و به ترتیب کلیه سطوح خارجی، داخلی و جونده با فلوراید پوشانده شود. </a:t>
            </a:r>
          </a:p>
          <a:p>
            <a:pPr algn="just">
              <a:lnSpc>
                <a:spcPct val="150000"/>
              </a:lnSpc>
              <a:buNone/>
            </a:pPr>
            <a:r>
              <a:rPr lang="fa-IR" sz="2500" dirty="0" smtClean="0">
                <a:cs typeface="B Yagut" pitchFamily="2" charset="-78"/>
              </a:rPr>
              <a:t>3- مدت 4 دقیقه ژل بر روی دندان ها قرار گیرد.</a:t>
            </a:r>
          </a:p>
          <a:p>
            <a:pPr algn="just">
              <a:lnSpc>
                <a:spcPct val="150000"/>
              </a:lnSpc>
              <a:buNone/>
            </a:pPr>
            <a:r>
              <a:rPr lang="fa-IR" sz="2500" dirty="0" smtClean="0">
                <a:cs typeface="B Yagut" pitchFamily="2" charset="-78"/>
              </a:rPr>
              <a:t>4- تا 30 دقیقه بعد از انجام وارنیش فلوراید کودک دهان خو د را نشوید و از خوردن و آشامیدن پرهیز کند.</a:t>
            </a:r>
            <a:endParaRPr lang="fa-IR" sz="2500" dirty="0">
              <a:cs typeface="B Yagut" pitchFamily="2" charset="-78"/>
            </a:endParaRPr>
          </a:p>
        </p:txBody>
      </p:sp>
      <p:sp>
        <p:nvSpPr>
          <p:cNvPr id="4" name="Slide Number Placeholder 3"/>
          <p:cNvSpPr>
            <a:spLocks noGrp="1"/>
          </p:cNvSpPr>
          <p:nvPr>
            <p:ph type="sldNum" sz="quarter" idx="12"/>
          </p:nvPr>
        </p:nvSpPr>
        <p:spPr/>
        <p:txBody>
          <a:bodyPr/>
          <a:lstStyle/>
          <a:p>
            <a:fld id="{82AF02E1-66C6-43E8-B8E8-A59C3DEE2E78}" type="slidenum">
              <a:rPr lang="fa-IR" smtClean="0"/>
              <a:pPr/>
              <a:t>9</a:t>
            </a:fld>
            <a:endParaRPr lang="fa-IR"/>
          </a:p>
        </p:txBody>
      </p:sp>
      <p:pic>
        <p:nvPicPr>
          <p:cNvPr id="5" name="vo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085406" y="6003925"/>
            <a:ext cx="609600" cy="609600"/>
          </a:xfrm>
          <a:prstGeom prst="rect">
            <a:avLst/>
          </a:prstGeom>
        </p:spPr>
      </p:pic>
    </p:spTree>
  </p:cSld>
  <p:clrMapOvr>
    <a:masterClrMapping/>
  </p:clrMapOvr>
  <p:transition spd="slow" advTm="4140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75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5"/>
        <p14:stopEvt time="38782" objId="5"/>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19.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زنجان</_x062f__x0627__x0646__x0634__x06af__x0627__x0647_>
    <_x0646__x0648__x0639__x0020__x062d__x06cc__x0637__x0647_ xmlns="12fdc5dc-769e-4543-b10d-fbea3dac4417">بهداشت دهان و دندان</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5NN7CDR5NKU2-831-512</_dlc_DocId>
    <_dlc_DocIdUrl xmlns="1047730d-92e1-4018-9084-d932fd3a7f58">
      <Url>http://www.health.gov.ir/hnd/_layouts/DocIdRedir.aspx?ID=5NN7CDR5NKU2-831-512</Url>
      <Description>5NN7CDR5NKU2-831-512</Description>
    </_dlc_DocIdUrl>
  </documentManagement>
</p:properties>
</file>

<file path=customXml/itemProps1.xml><?xml version="1.0" encoding="utf-8"?>
<ds:datastoreItem xmlns:ds="http://schemas.openxmlformats.org/officeDocument/2006/customXml" ds:itemID="{F3A53A5F-1175-4267-8BEE-68D402E4D9DD}"/>
</file>

<file path=customXml/itemProps2.xml><?xml version="1.0" encoding="utf-8"?>
<ds:datastoreItem xmlns:ds="http://schemas.openxmlformats.org/officeDocument/2006/customXml" ds:itemID="{D802D18F-410B-49F5-B804-F7E88028FE25}"/>
</file>

<file path=customXml/itemProps3.xml><?xml version="1.0" encoding="utf-8"?>
<ds:datastoreItem xmlns:ds="http://schemas.openxmlformats.org/officeDocument/2006/customXml" ds:itemID="{2AD7AD7A-A61F-4B2B-AA69-6F1EC60E8BE3}"/>
</file>

<file path=customXml/itemProps4.xml><?xml version="1.0" encoding="utf-8"?>
<ds:datastoreItem xmlns:ds="http://schemas.openxmlformats.org/officeDocument/2006/customXml" ds:itemID="{754828B5-B55D-47BB-A6CA-95B45182FC50}"/>
</file>

<file path=docProps/app.xml><?xml version="1.0" encoding="utf-8"?>
<Properties xmlns="http://schemas.openxmlformats.org/officeDocument/2006/extended-properties" xmlns:vt="http://schemas.openxmlformats.org/officeDocument/2006/docPropsVTypes">
  <TotalTime>651</TotalTime>
  <Words>637</Words>
  <Application>Microsoft Office PowerPoint</Application>
  <PresentationFormat>On-screen Show (4:3)</PresentationFormat>
  <Paragraphs>91</Paragraphs>
  <Slides>15</Slides>
  <Notes>0</Notes>
  <HiddenSlides>0</HiddenSlides>
  <MMClips>12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B Yagut</vt:lpstr>
      <vt:lpstr>Calibri</vt:lpstr>
      <vt:lpstr>Times New Roman</vt:lpstr>
      <vt:lpstr>Wingdings</vt:lpstr>
      <vt:lpstr>Office Theme</vt:lpstr>
      <vt:lpstr>     بهداشت دهان ودندان</vt:lpstr>
      <vt:lpstr>مشخصات سند</vt:lpstr>
      <vt:lpstr>اهداف آموزشی:</vt:lpstr>
      <vt:lpstr>فهرست عناوین:</vt:lpstr>
      <vt:lpstr>مقدمه</vt:lpstr>
      <vt:lpstr> اقدامات لازم جهت انجام وارنیش فلوراید</vt:lpstr>
      <vt:lpstr>وسایل مورد نیاز </vt:lpstr>
      <vt:lpstr>آموزش های قبل از انجام وارنیش فلوراید</vt:lpstr>
      <vt:lpstr>مراحل انجام وارنیش فلوراید</vt:lpstr>
      <vt:lpstr>PowerPoint Presentation</vt:lpstr>
      <vt:lpstr>آموزش های بعد از انجام وارنیش فلوراید</vt:lpstr>
      <vt:lpstr>خلاصه مطالب و نتیجه گیری:</vt:lpstr>
      <vt:lpstr>پرسش و تمرین:</vt:lpstr>
      <vt:lpstr>فهرست منابع:</vt:lpstr>
      <vt:lpstr>لطفا نظرات و پیشنهادات خود پیرامون این بسته آموزشی را به آدرس  زیر ارسال نمایید.  دانشگاه علوم پزشکی و خدمات بهداشتی درمانی استان زنجان  یا پست الکترونیک:mahneshanf@gmail.com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انجام  وارنیش فلوراید</dc:title>
  <dc:creator>DELL</dc:creator>
  <cp:lastModifiedBy>HCZ</cp:lastModifiedBy>
  <cp:revision>117</cp:revision>
  <dcterms:created xsi:type="dcterms:W3CDTF">2020-04-28T08:47:49Z</dcterms:created>
  <dcterms:modified xsi:type="dcterms:W3CDTF">2020-05-16T08:18:00Z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f7708570-ca19-4a9b-808e-9a0d7fe0c6cc</vt:lpwstr>
  </property>
</Properties>
</file>